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21" r:id="rId2"/>
    <p:sldId id="329" r:id="rId3"/>
    <p:sldId id="335" r:id="rId4"/>
    <p:sldId id="352" r:id="rId5"/>
    <p:sldId id="355" r:id="rId6"/>
    <p:sldId id="359" r:id="rId7"/>
    <p:sldId id="356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nsightmaker.com/insight/55297/Clone-o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系統的</a:t>
            </a:r>
            <a:r>
              <a:rPr lang="zh-TW" altLang="en-US" dirty="0"/>
              <a:t>意涵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51520" y="980728"/>
            <a:ext cx="6192688" cy="5472608"/>
          </a:xfrm>
          <a:solidFill>
            <a:schemeClr val="bg2"/>
          </a:solidFill>
        </p:spPr>
        <p:txBody>
          <a:bodyPr/>
          <a:lstStyle/>
          <a:p>
            <a:r>
              <a:rPr lang="zh-TW" altLang="zh-TW" sz="2600" dirty="0" smtClean="0"/>
              <a:t>系統</a:t>
            </a:r>
            <a:r>
              <a:rPr lang="en-US" altLang="zh-TW" sz="2600" dirty="0" smtClean="0"/>
              <a:t>(System)</a:t>
            </a:r>
            <a:r>
              <a:rPr lang="zh-TW" altLang="zh-TW" sz="2600" dirty="0" smtClean="0"/>
              <a:t>是一個組成元素間彼此糾結、長時間不斷互相影響，並且朝著共同目的運作的整體。換言之，系統可以定義為想要達到預定目標（或功能）的整體，其內部組成元素會隨著時間進行互動與影響（楊朝仲等，</a:t>
            </a:r>
            <a:r>
              <a:rPr lang="en-US" altLang="zh-TW" sz="2600" dirty="0" smtClean="0"/>
              <a:t>2009</a:t>
            </a:r>
            <a:r>
              <a:rPr lang="zh-TW" altLang="zh-TW" sz="2600" dirty="0" smtClean="0"/>
              <a:t>）。</a:t>
            </a:r>
            <a:endParaRPr lang="en-US" altLang="zh-TW" sz="2600" dirty="0" smtClean="0"/>
          </a:p>
          <a:p>
            <a:r>
              <a:rPr lang="zh-TW" altLang="zh-TW" sz="2600" dirty="0" smtClean="0"/>
              <a:t>舉例而言，消化系統就是在一段時間內，藉由身體相關的器官，彼此進行互動，而順利完成消化的功能。</a:t>
            </a:r>
            <a:endParaRPr lang="en-US" altLang="zh-TW" sz="2600" dirty="0" smtClean="0"/>
          </a:p>
          <a:p>
            <a:r>
              <a:rPr lang="zh-TW" altLang="zh-TW" sz="2600" dirty="0" smtClean="0"/>
              <a:t>「時間」、「元素間互動影響」與「目標」是描述系統時，最重要的三個關鍵點，也是我們進行系統思考的主要核心要素。</a:t>
            </a:r>
            <a:endParaRPr lang="en-US" altLang="zh-TW" sz="2600" dirty="0" smtClean="0"/>
          </a:p>
        </p:txBody>
      </p:sp>
      <p:pic>
        <p:nvPicPr>
          <p:cNvPr id="60418" name="Picture 2" descr="D:\李國光\教材\TPT\消化系統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4925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2342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系統的</a:t>
            </a:r>
            <a:r>
              <a:rPr lang="zh-TW" altLang="en-US" dirty="0"/>
              <a:t>外顯特質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764704"/>
            <a:ext cx="6300192" cy="5647308"/>
          </a:xfrm>
          <a:solidFill>
            <a:schemeClr val="bg2"/>
          </a:solidFill>
        </p:spPr>
        <p:txBody>
          <a:bodyPr/>
          <a:lstStyle/>
          <a:p>
            <a:r>
              <a:rPr lang="zh-TW" altLang="en-US" sz="2500" dirty="0"/>
              <a:t>系統是以整體的形式運作，它表現</a:t>
            </a:r>
            <a:r>
              <a:rPr lang="zh-TW" altLang="en-US" sz="2500" dirty="0" smtClean="0"/>
              <a:t>的</a:t>
            </a:r>
            <a:r>
              <a:rPr lang="zh-TW" altLang="en-US" sz="2500" dirty="0"/>
              <a:t>外顯特質</a:t>
            </a:r>
            <a:r>
              <a:rPr lang="zh-TW" altLang="en-US" sz="2500" dirty="0" smtClean="0"/>
              <a:t>是</a:t>
            </a:r>
            <a:r>
              <a:rPr lang="zh-TW" altLang="en-US" sz="2500" dirty="0"/>
              <a:t>超越組成系統的</a:t>
            </a:r>
            <a:r>
              <a:rPr lang="zh-TW" altLang="en-US" sz="2500" dirty="0" smtClean="0"/>
              <a:t>各個部分</a:t>
            </a:r>
            <a:r>
              <a:rPr lang="zh-TW" altLang="en-US" sz="2500" dirty="0"/>
              <a:t>本身而具有的特有性質，例如開動的汽車所表現的就是</a:t>
            </a:r>
            <a:r>
              <a:rPr lang="zh-TW" altLang="en-US" sz="2500" dirty="0" smtClean="0"/>
              <a:t>其外顯特質</a:t>
            </a:r>
            <a:r>
              <a:rPr lang="zh-TW" altLang="en-US" sz="2500" dirty="0"/>
              <a:t>，而一組零散的引擎、油箱、零件就沒有此特質了</a:t>
            </a:r>
            <a:r>
              <a:rPr lang="zh-TW" altLang="en-US" sz="2500" dirty="0" smtClean="0"/>
              <a:t>。</a:t>
            </a:r>
            <a:endParaRPr lang="en-US" altLang="zh-TW" sz="2500" dirty="0" smtClean="0"/>
          </a:p>
          <a:p>
            <a:r>
              <a:rPr lang="zh-TW" altLang="en-US" sz="2500" dirty="0" smtClean="0"/>
              <a:t>換句話說</a:t>
            </a:r>
            <a:r>
              <a:rPr lang="zh-TW" altLang="en-US" sz="2500" dirty="0"/>
              <a:t>，系統擁有其各個組成部分所不具備的外顯</a:t>
            </a:r>
            <a:r>
              <a:rPr lang="zh-TW" altLang="en-US" sz="2500" dirty="0" smtClean="0"/>
              <a:t>特質，所以如果你拆散整個系統</a:t>
            </a:r>
            <a:r>
              <a:rPr lang="zh-TW" altLang="en-US" sz="2500" dirty="0"/>
              <a:t>，其所有特質</a:t>
            </a:r>
            <a:r>
              <a:rPr lang="zh-TW" altLang="en-US" sz="2500" dirty="0" smtClean="0"/>
              <a:t>就會消失。一個</a:t>
            </a:r>
            <a:r>
              <a:rPr lang="zh-TW" altLang="en-US" sz="2500" dirty="0"/>
              <a:t>系統賴以存在的要因</a:t>
            </a:r>
            <a:r>
              <a:rPr lang="zh-TW" altLang="en-US" sz="2500" dirty="0" smtClean="0"/>
              <a:t>在於，各組成部分之間的互相反應，因此最重要的是各組成部分之間的連結關係以及相互之間的影響。</a:t>
            </a:r>
            <a:endParaRPr lang="en-US" altLang="zh-TW" sz="2500" dirty="0" smtClean="0"/>
          </a:p>
          <a:p>
            <a:r>
              <a:rPr lang="zh-TW" altLang="en-US" sz="2500" dirty="0"/>
              <a:t>很多系統可能因為你有一套正確的</a:t>
            </a:r>
            <a:r>
              <a:rPr lang="zh-TW" altLang="en-US" sz="2500" dirty="0" smtClean="0"/>
              <a:t>行動而發生變化，不過要達到這個目的，就有賴對系統的了解。</a:t>
            </a:r>
            <a:endParaRPr lang="en-US" altLang="zh-TW" sz="2500" dirty="0"/>
          </a:p>
          <a:p>
            <a:endParaRPr lang="zh-TW" altLang="en-US" sz="25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7" name="Picture 355" descr="j02968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445224"/>
            <a:ext cx="15827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00" y="1052736"/>
            <a:ext cx="2557960" cy="25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3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4"/>
          <p:cNvGrpSpPr/>
          <p:nvPr/>
        </p:nvGrpSpPr>
        <p:grpSpPr>
          <a:xfrm>
            <a:off x="395536" y="1340768"/>
            <a:ext cx="8460431" cy="4747105"/>
            <a:chOff x="395536" y="1340768"/>
            <a:chExt cx="8460431" cy="4747105"/>
          </a:xfrm>
        </p:grpSpPr>
        <p:pic>
          <p:nvPicPr>
            <p:cNvPr id="9218" name="Picture 2" descr="http://special.fotomen.cn/2011TPC/sites/default/files/images/DSC0456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340768"/>
              <a:ext cx="8460431" cy="4747105"/>
            </a:xfrm>
            <a:prstGeom prst="rect">
              <a:avLst/>
            </a:prstGeom>
            <a:noFill/>
          </p:spPr>
        </p:pic>
        <p:sp>
          <p:nvSpPr>
            <p:cNvPr id="14" name="文字方塊 13"/>
            <p:cNvSpPr txBox="1"/>
            <p:nvPr/>
          </p:nvSpPr>
          <p:spPr>
            <a:xfrm>
              <a:off x="1115616" y="1628800"/>
              <a:ext cx="110799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交通系統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+mn-ea"/>
                <a:cs typeface="Arial Unicode MS" pitchFamily="34" charset="-120"/>
              </a:rPr>
              <a:t>系統的例子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76E0A-6104-48F0-89D2-3F9273032D0D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pSp>
        <p:nvGrpSpPr>
          <p:cNvPr id="3" name="群組 11"/>
          <p:cNvGrpSpPr/>
          <p:nvPr/>
        </p:nvGrpSpPr>
        <p:grpSpPr>
          <a:xfrm>
            <a:off x="1257401" y="1068501"/>
            <a:ext cx="6770983" cy="5240819"/>
            <a:chOff x="1257401" y="1068501"/>
            <a:chExt cx="6770983" cy="5240819"/>
          </a:xfrm>
        </p:grpSpPr>
        <p:pic>
          <p:nvPicPr>
            <p:cNvPr id="54274" name="Picture 2" descr="http://blog.105life.com/attachments/2008/03/1_20080302201900178bwF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7401" y="1068501"/>
              <a:ext cx="6770983" cy="5240819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4067944" y="1196752"/>
              <a:ext cx="151216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2"/>
                  </a:solidFill>
                </a:rPr>
                <a:t>人機系統</a:t>
              </a:r>
              <a:endParaRPr lang="zh-TW" altLang="en-US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群組 12"/>
          <p:cNvGrpSpPr/>
          <p:nvPr/>
        </p:nvGrpSpPr>
        <p:grpSpPr>
          <a:xfrm>
            <a:off x="755576" y="980728"/>
            <a:ext cx="7632848" cy="5256584"/>
            <a:chOff x="2123728" y="2060848"/>
            <a:chExt cx="7632848" cy="5256584"/>
          </a:xfrm>
        </p:grpSpPr>
        <p:pic>
          <p:nvPicPr>
            <p:cNvPr id="55298" name="Picture 2" descr="http://163.27.127.131/office16/%E6%A9%9F%E8%B8%8F%E8%BB%8A%E8%B3%87%E6%96%99/%E9%9B%BB%E5%99%A8%E7%B3%BB%E7%B5%B1%E5%8D%80/pic/0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2060848"/>
              <a:ext cx="7632848" cy="5256584"/>
            </a:xfrm>
            <a:prstGeom prst="rect">
              <a:avLst/>
            </a:prstGeom>
            <a:noFill/>
          </p:spPr>
        </p:pic>
        <p:sp>
          <p:nvSpPr>
            <p:cNvPr id="9" name="文字方塊 8"/>
            <p:cNvSpPr txBox="1"/>
            <p:nvPr/>
          </p:nvSpPr>
          <p:spPr>
            <a:xfrm>
              <a:off x="2411760" y="2204864"/>
              <a:ext cx="133882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FF00"/>
                  </a:solidFill>
                </a:rPr>
                <a:t>摩托車系統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鐵達尼號的系統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77826" name="Picture 2" descr="http://pic.wenwen.soso.com/p/20090418/20090418155231-1651536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44816" cy="4891649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568724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8568952" cy="37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874993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1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兩種社會</a:t>
            </a:r>
            <a:r>
              <a:rPr lang="zh-TW" altLang="en-US" dirty="0"/>
              <a:t>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9394" name="Picture 2" descr="C:\Users\USER\Downloads\三個和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9896"/>
            <a:ext cx="3852245" cy="34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:\Users\USER\Downloads\三個臭皮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56697" cy="34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5013175"/>
            <a:ext cx="7416824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系統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是</a:t>
            </a:r>
            <a:r>
              <a:rPr lang="zh-TW" altLang="en-US" b="1" dirty="0">
                <a:solidFill>
                  <a:srgbClr val="FFFFFF"/>
                </a:solidFill>
              </a:rPr>
              <a:t>以整體的形式運作，它表現</a:t>
            </a:r>
            <a:r>
              <a:rPr lang="zh-TW" altLang="en-US" b="1" dirty="0" smtClean="0">
                <a:solidFill>
                  <a:srgbClr val="FFFFFF"/>
                </a:solidFill>
              </a:rPr>
              <a:t>的</a:t>
            </a:r>
            <a:r>
              <a:rPr lang="zh-TW" altLang="en-US" b="1" dirty="0">
                <a:solidFill>
                  <a:srgbClr val="FFFFFF"/>
                </a:solidFill>
              </a:rPr>
              <a:t>外顯特質</a:t>
            </a:r>
            <a:r>
              <a:rPr lang="zh-TW" altLang="en-US" b="1" dirty="0" smtClean="0">
                <a:solidFill>
                  <a:srgbClr val="FFFFFF"/>
                </a:solidFill>
              </a:rPr>
              <a:t>是</a:t>
            </a:r>
            <a:r>
              <a:rPr lang="zh-TW" altLang="en-US" b="1" dirty="0">
                <a:solidFill>
                  <a:srgbClr val="FFFFFF"/>
                </a:solidFill>
              </a:rPr>
              <a:t>超越組成系統的</a:t>
            </a:r>
            <a:r>
              <a:rPr lang="zh-TW" altLang="en-US" b="1" dirty="0" smtClean="0">
                <a:solidFill>
                  <a:srgbClr val="FFFFFF"/>
                </a:solidFill>
              </a:rPr>
              <a:t>各個部分</a:t>
            </a:r>
            <a:r>
              <a:rPr lang="zh-TW" altLang="en-US" b="1" dirty="0">
                <a:solidFill>
                  <a:srgbClr val="FFFFFF"/>
                </a:solidFill>
              </a:rPr>
              <a:t>本身而具有的特有</a:t>
            </a:r>
            <a:r>
              <a:rPr lang="zh-TW" altLang="en-US" b="1" dirty="0" smtClean="0">
                <a:solidFill>
                  <a:srgbClr val="FFFFFF"/>
                </a:solidFill>
              </a:rPr>
              <a:t>性質。我們在組織裡可能會創造出</a:t>
            </a:r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三個和尚沒水喝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或</a:t>
            </a:r>
            <a:r>
              <a:rPr lang="en-US" altLang="zh-TW" b="1" dirty="0" smtClean="0">
                <a:solidFill>
                  <a:srgbClr val="FFFFFF"/>
                </a:solidFill>
              </a:rPr>
              <a:t>『</a:t>
            </a:r>
            <a:r>
              <a:rPr lang="zh-TW" altLang="en-US" b="1" dirty="0" smtClean="0">
                <a:solidFill>
                  <a:srgbClr val="FFFFFF"/>
                </a:solidFill>
              </a:rPr>
              <a:t>三個臭皮匠勝過諸葛亮</a:t>
            </a:r>
            <a:r>
              <a:rPr lang="en-US" altLang="zh-TW" b="1" dirty="0" smtClean="0">
                <a:solidFill>
                  <a:srgbClr val="FFFFFF"/>
                </a:solidFill>
              </a:rPr>
              <a:t>』</a:t>
            </a:r>
            <a:r>
              <a:rPr lang="zh-TW" altLang="en-US" b="1" dirty="0" smtClean="0">
                <a:solidFill>
                  <a:srgbClr val="FFFFFF"/>
                </a:solidFill>
              </a:rPr>
              <a:t>兩種不同外顯特質的社會系統。值得深思的是，人又是如何造就出這些系統？</a:t>
            </a:r>
            <a:endParaRPr lang="zh-TW" alt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11" descr="j03365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9976" y="4903608"/>
            <a:ext cx="1114024" cy="1309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6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三個和尚的社會系統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86103"/>
            <a:ext cx="8075409" cy="469075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329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甲仙社會系統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5736" y="5962382"/>
            <a:ext cx="517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hlinkClick r:id="rId2"/>
              </a:rPr>
              <a:t>https://insightmaker.com/insight/55297/Clone-of#</a:t>
            </a:r>
            <a:endParaRPr lang="zh-TW" altLang="en-US" dirty="0">
              <a:solidFill>
                <a:srgbClr val="FFFF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59"/>
            <a:ext cx="8767378" cy="46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13449</TotalTime>
  <Words>401</Words>
  <Application>Microsoft Office PowerPoint</Application>
  <PresentationFormat>如螢幕大小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Arial Unicode MS</vt:lpstr>
      <vt:lpstr>標楷體</vt:lpstr>
      <vt:lpstr>Arial</vt:lpstr>
      <vt:lpstr>Symbol</vt:lpstr>
      <vt:lpstr>教學目標</vt:lpstr>
      <vt:lpstr>系統的意涵</vt:lpstr>
      <vt:lpstr>系統的外顯特質</vt:lpstr>
      <vt:lpstr>系統的例子</vt:lpstr>
      <vt:lpstr>鐵達尼號的系統</vt:lpstr>
      <vt:lpstr>兩種社會系統</vt:lpstr>
      <vt:lpstr>三個和尚的社會系統</vt:lpstr>
      <vt:lpstr>甲仙社會系統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第五項修練：系統思考</dc:title>
  <dc:creator>Your User Name</dc:creator>
  <cp:lastModifiedBy>George Lee</cp:lastModifiedBy>
  <cp:revision>163</cp:revision>
  <dcterms:created xsi:type="dcterms:W3CDTF">2010-07-14T13:13:23Z</dcterms:created>
  <dcterms:modified xsi:type="dcterms:W3CDTF">2018-10-29T14:32:40Z</dcterms:modified>
</cp:coreProperties>
</file>